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1"/>
  </p:notesMasterIdLst>
  <p:sldIdLst>
    <p:sldId id="328" r:id="rId2"/>
    <p:sldId id="331" r:id="rId3"/>
    <p:sldId id="330" r:id="rId4"/>
    <p:sldId id="332" r:id="rId5"/>
    <p:sldId id="356" r:id="rId6"/>
    <p:sldId id="357" r:id="rId7"/>
    <p:sldId id="358" r:id="rId8"/>
    <p:sldId id="345" r:id="rId9"/>
    <p:sldId id="346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6" d="100"/>
          <a:sy n="86" d="100"/>
        </p:scale>
        <p:origin x="-600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95501-73F2-41BA-85CC-22557878FAFE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130DD-32EB-4721-81EC-BC5717B4C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249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000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87468"/>
            <a:ext cx="7315200" cy="194626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74898"/>
            <a:ext cx="7315200" cy="858474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F12E-1E87-4B1A-A947-DBF022AF93C8}" type="datetime1">
              <a:rPr lang="en-US" smtClean="0"/>
              <a:t>01-Jul-20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5638800" y="4781550"/>
            <a:ext cx="2246489" cy="225920"/>
          </a:xfrm>
        </p:spPr>
        <p:txBody>
          <a:bodyPr/>
          <a:lstStyle>
            <a:lvl1pPr algn="ctr"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Dr. B </a:t>
            </a:r>
            <a:r>
              <a:rPr lang="en-US" dirty="0" err="1"/>
              <a:t>Sathis</a:t>
            </a:r>
            <a:r>
              <a:rPr lang="en-US" dirty="0"/>
              <a:t> Kumar VIT Chennai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73A9F-3EAC-4347-B865-CDC9AD438DD1}" type="datetime1">
              <a:rPr lang="en-US" smtClean="0"/>
              <a:t>01-Jul-20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B Sathis Kumar VIT Chennai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1" y="1370032"/>
            <a:ext cx="1492499" cy="33633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370032"/>
            <a:ext cx="5241476" cy="33633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65727-0AAB-4D1A-BCCF-2C5F8D400B69}" type="datetime1">
              <a:rPr lang="en-US" smtClean="0"/>
              <a:t>01-Jul-20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B Sathis Kumar VIT Chennai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9B06-8CAF-47A1-98E8-D0DEFE91BD99}" type="datetime1">
              <a:rPr lang="en-US" smtClean="0"/>
              <a:t>01-Jul-20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/>
              <a:t>Dr. B Sathis Kumar VIT Chennai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3179"/>
            <a:ext cx="7315200" cy="970194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898823"/>
            <a:ext cx="7315200" cy="82382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B6C00-2141-4DE3-93A2-AE8DF0305A8C}" type="datetime1">
              <a:rPr lang="en-US" smtClean="0"/>
              <a:t>01-Jul-20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B Sathis Kumar VIT Chennai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25BD-EAB6-44E1-9559-FDE7E669CA7F}" type="datetime1">
              <a:rPr lang="en-US" smtClean="0"/>
              <a:t>01-Jul-20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B Sathis Kumar VIT Chennai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158537"/>
            <a:ext cx="7315200" cy="8655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057400"/>
            <a:ext cx="3566160" cy="2695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057401"/>
            <a:ext cx="3566160" cy="26967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057400"/>
            <a:ext cx="3364992" cy="466344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057400"/>
            <a:ext cx="3362062" cy="466344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FCA8A-4212-4A2B-BA3D-8C8DCA382C7F}" type="datetime1">
              <a:rPr lang="en-US" smtClean="0"/>
              <a:t>01-Jul-20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B Sathis Kumar VIT Chennai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158537"/>
            <a:ext cx="7315200" cy="8655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2537460"/>
            <a:ext cx="3566160" cy="2215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2537460"/>
            <a:ext cx="3566160" cy="2215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F8C3A-91D1-4689-BE52-489814C7014B}" type="datetime1">
              <a:rPr lang="en-US" smtClean="0"/>
              <a:t>01-Jul-20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B Sathis Kumar VIT Chennai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6FFA-DD3A-44CD-832C-54EEAFAF22B1}" type="datetime1">
              <a:rPr lang="en-US" smtClean="0"/>
              <a:t>01-Jul-20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B Sathis Kumar VIT Chennai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69022"/>
            <a:ext cx="2950936" cy="1629761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370032"/>
            <a:ext cx="4207848" cy="3357461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045822"/>
            <a:ext cx="2950936" cy="16840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3FD9-D8FC-4057-8980-901DCF8D4B58}" type="datetime1">
              <a:rPr lang="en-US" smtClean="0"/>
              <a:t>01-Jul-20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B Sathis Kumar VIT Chennai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71600"/>
            <a:ext cx="2953512" cy="1632204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1714500"/>
            <a:ext cx="4038600" cy="25146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044952"/>
            <a:ext cx="2953512" cy="16870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83D8-D646-43BE-8CB5-3BCA23A1F3B7}" type="datetime1">
              <a:rPr lang="en-US" smtClean="0"/>
              <a:t>01-Jul-20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B Sathis Kumar VIT Chennai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430355"/>
            <a:ext cx="86236" cy="4292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430355"/>
            <a:ext cx="576072" cy="4292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158537"/>
            <a:ext cx="7315200" cy="865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77375"/>
            <a:ext cx="7315200" cy="2654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411597"/>
            <a:ext cx="1189132" cy="2234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DF4238E-6F86-4843-8AD3-C5FD56701C9B}" type="datetime1">
              <a:rPr lang="en-US" smtClean="0"/>
              <a:t>01-Jul-20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6" y="411598"/>
            <a:ext cx="941203" cy="226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9" y="641968"/>
            <a:ext cx="2246489" cy="225920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Dr. B Sathis Kumar VIT Chennai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teacher.com/https/what-is-https" TargetMode="External"/><Relationship Id="rId2" Type="http://schemas.openxmlformats.org/officeDocument/2006/relationships/hyperlink" Target="https://en.wikipedia.org/wiki/HTTPS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GQGec7RcgY9e9KccA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57150"/>
            <a:ext cx="7391400" cy="1946269"/>
          </a:xfrm>
        </p:spPr>
        <p:txBody>
          <a:bodyPr>
            <a:normAutofit/>
          </a:bodyPr>
          <a:lstStyle/>
          <a:p>
            <a:pPr algn="ctr"/>
            <a:r>
              <a:rPr lang="en-IN" b="1" dirty="0" smtClean="0"/>
              <a:t>CSE1004 </a:t>
            </a:r>
            <a:br>
              <a:rPr lang="en-IN" b="1" dirty="0" smtClean="0"/>
            </a:br>
            <a:r>
              <a:rPr lang="en-IN" b="1" dirty="0" smtClean="0"/>
              <a:t>Network &amp; Communication</a:t>
            </a:r>
            <a:endParaRPr lang="en-I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2647950"/>
            <a:ext cx="4724400" cy="1905000"/>
          </a:xfrm>
        </p:spPr>
        <p:txBody>
          <a:bodyPr>
            <a:normAutofit/>
          </a:bodyPr>
          <a:lstStyle/>
          <a:p>
            <a:r>
              <a:rPr lang="en-IN" b="1" dirty="0" smtClean="0"/>
              <a:t>Module : HTPPS</a:t>
            </a:r>
          </a:p>
          <a:p>
            <a:endParaRPr lang="en-IN" b="1" dirty="0" smtClean="0"/>
          </a:p>
          <a:p>
            <a:r>
              <a:rPr lang="en-IN" b="1" dirty="0" err="1" smtClean="0">
                <a:solidFill>
                  <a:schemeClr val="tx2"/>
                </a:solidFill>
              </a:rPr>
              <a:t>Dr.</a:t>
            </a:r>
            <a:r>
              <a:rPr lang="en-IN" b="1" dirty="0" smtClean="0">
                <a:solidFill>
                  <a:schemeClr val="tx2"/>
                </a:solidFill>
              </a:rPr>
              <a:t> </a:t>
            </a:r>
            <a:r>
              <a:rPr lang="en-IN" b="1" dirty="0" err="1" smtClean="0">
                <a:solidFill>
                  <a:schemeClr val="tx2"/>
                </a:solidFill>
              </a:rPr>
              <a:t>Ganesan</a:t>
            </a:r>
            <a:r>
              <a:rPr lang="en-IN" b="1" dirty="0" smtClean="0">
                <a:solidFill>
                  <a:schemeClr val="tx2"/>
                </a:solidFill>
              </a:rPr>
              <a:t> R</a:t>
            </a:r>
          </a:p>
          <a:p>
            <a:r>
              <a:rPr lang="en-IN" b="1" dirty="0" smtClean="0">
                <a:solidFill>
                  <a:schemeClr val="tx2"/>
                </a:solidFill>
              </a:rPr>
              <a:t>VIT Chennai</a:t>
            </a:r>
            <a:endParaRPr lang="en-IN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65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illingMusic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325.046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1000" y="755401"/>
            <a:ext cx="609600" cy="6096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09800" y="-95250"/>
            <a:ext cx="5029200" cy="4724400"/>
            <a:chOff x="2209800" y="-95250"/>
            <a:chExt cx="5029200" cy="4724400"/>
          </a:xfrm>
        </p:grpSpPr>
        <p:sp>
          <p:nvSpPr>
            <p:cNvPr id="9" name="Rectangle 8"/>
            <p:cNvSpPr/>
            <p:nvPr/>
          </p:nvSpPr>
          <p:spPr>
            <a:xfrm>
              <a:off x="2209800" y="1504661"/>
              <a:ext cx="3008855" cy="2920502"/>
            </a:xfrm>
            <a:prstGeom prst="rect">
              <a:avLst/>
            </a:prstGeom>
            <a:solidFill>
              <a:schemeClr val="accent2"/>
            </a:solidFill>
            <a:scene3d>
              <a:camera prst="isometricOffAxis1Lef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HTTPS</a:t>
              </a:r>
              <a:endParaRPr lang="en-US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84" t="649" r="9510" b="-649"/>
            <a:stretch/>
          </p:blipFill>
          <p:spPr>
            <a:xfrm>
              <a:off x="4228813" y="1707356"/>
              <a:ext cx="3010187" cy="2921794"/>
            </a:xfrm>
            <a:prstGeom prst="rect">
              <a:avLst/>
            </a:prstGeo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  <a:scene3d>
              <a:camera prst="isometricOffAxis1Right"/>
              <a:lightRig rig="threePt" dir="t"/>
            </a:scene3d>
            <a:sp3d>
              <a:bevelT/>
            </a:sp3d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15" t="12906" r="24230"/>
            <a:stretch/>
          </p:blipFill>
          <p:spPr>
            <a:xfrm>
              <a:off x="3565140" y="-95250"/>
              <a:ext cx="3008855" cy="2920502"/>
            </a:xfrm>
            <a:prstGeom prst="rect">
              <a:avLst/>
            </a:prstGeom>
            <a:scene3d>
              <a:camera prst="isometricOffAxis1Top"/>
              <a:lightRig rig="threePt" dir="t"/>
            </a:scene3d>
            <a:sp3d>
              <a:bevelT/>
            </a:sp3d>
          </p:spPr>
        </p:pic>
      </p:grpSp>
    </p:spTree>
    <p:extLst>
      <p:ext uri="{BB962C8B-B14F-4D97-AF65-F5344CB8AC3E}">
        <p14:creationId xmlns:p14="http://schemas.microsoft.com/office/powerpoint/2010/main" val="191590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>
        <p:sndAc>
          <p:endSnd/>
        </p:sndAc>
      </p:transition>
    </mc:Choice>
    <mc:Fallback xmlns="">
      <p:transition advClick="0" advTm="6000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048000" y="285748"/>
            <a:ext cx="4724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dirty="0" smtClean="0">
                <a:solidFill>
                  <a:schemeClr val="tx2"/>
                </a:solidFill>
              </a:rPr>
              <a:t>Learning Objectives</a:t>
            </a:r>
            <a:endParaRPr lang="en-IN" sz="4000" b="1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67400" y="4860430"/>
            <a:ext cx="2246489" cy="225920"/>
          </a:xfrm>
        </p:spPr>
        <p:txBody>
          <a:bodyPr/>
          <a:lstStyle/>
          <a:p>
            <a:r>
              <a:rPr lang="en-US" sz="1050" dirty="0" smtClean="0">
                <a:solidFill>
                  <a:schemeClr val="tx1">
                    <a:lumMod val="65000"/>
                  </a:schemeClr>
                </a:solidFill>
              </a:rPr>
              <a:t>Dr. </a:t>
            </a:r>
            <a:r>
              <a:rPr lang="en-US" sz="1050" dirty="0" err="1" smtClean="0">
                <a:solidFill>
                  <a:schemeClr val="tx1">
                    <a:lumMod val="65000"/>
                  </a:schemeClr>
                </a:solidFill>
              </a:rPr>
              <a:t>Ganesan</a:t>
            </a:r>
            <a:r>
              <a:rPr lang="en-US" sz="1050" dirty="0" smtClean="0">
                <a:solidFill>
                  <a:schemeClr val="tx1">
                    <a:lumMod val="65000"/>
                  </a:schemeClr>
                </a:solidFill>
              </a:rPr>
              <a:t> R, VIT Chennai</a:t>
            </a:r>
            <a:endParaRPr lang="en-US" sz="105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8374" y="928004"/>
            <a:ext cx="5791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 smtClean="0"/>
              <a:t>HTTPS Connection Initiation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 smtClean="0"/>
              <a:t>HTTPS Connection Closure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92733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048000" y="285748"/>
            <a:ext cx="4724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dirty="0" smtClean="0">
                <a:solidFill>
                  <a:schemeClr val="tx2"/>
                </a:solidFill>
              </a:rPr>
              <a:t>What is HTTPS?</a:t>
            </a:r>
            <a:endParaRPr lang="en-IN" sz="4000" b="1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67400" y="4860430"/>
            <a:ext cx="2246489" cy="225920"/>
          </a:xfrm>
        </p:spPr>
        <p:txBody>
          <a:bodyPr/>
          <a:lstStyle/>
          <a:p>
            <a:r>
              <a:rPr lang="en-US" sz="1050" dirty="0" smtClean="0">
                <a:solidFill>
                  <a:schemeClr val="tx1">
                    <a:lumMod val="65000"/>
                  </a:schemeClr>
                </a:solidFill>
              </a:rPr>
              <a:t>Dr. </a:t>
            </a:r>
            <a:r>
              <a:rPr lang="en-US" sz="1050" dirty="0" err="1" smtClean="0">
                <a:solidFill>
                  <a:schemeClr val="tx1">
                    <a:lumMod val="65000"/>
                  </a:schemeClr>
                </a:solidFill>
              </a:rPr>
              <a:t>Ganesan</a:t>
            </a:r>
            <a:r>
              <a:rPr lang="en-US" sz="1050" dirty="0" smtClean="0">
                <a:solidFill>
                  <a:schemeClr val="tx1">
                    <a:lumMod val="65000"/>
                  </a:schemeClr>
                </a:solidFill>
              </a:rPr>
              <a:t> R, VIT Chennai</a:t>
            </a:r>
            <a:endParaRPr lang="en-US" sz="105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8374" y="946487"/>
            <a:ext cx="5791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HTTPS (HTTP over SSL) – refers to the combination of HTTP and SSL to implement secure communication between Web browser and Web server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Is built into all modern Web browsers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Principal difference seen by a user is that URL addresses begin with </a:t>
            </a:r>
            <a:r>
              <a:rPr lang="en-US" sz="2000" b="1" i="1" dirty="0" smtClean="0"/>
              <a:t>https:// </a:t>
            </a:r>
            <a:r>
              <a:rPr lang="en-US" sz="2000" dirty="0" smtClean="0"/>
              <a:t>rather than </a:t>
            </a:r>
            <a:r>
              <a:rPr lang="en-US" sz="2000" b="1" i="1" dirty="0" smtClean="0"/>
              <a:t>http://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Normal http:// uses port 80 whereas https:// uses port 443, which invokes SSL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23950"/>
            <a:ext cx="2776538" cy="178565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/>
          </a:sp3d>
        </p:spPr>
      </p:pic>
    </p:spTree>
    <p:extLst>
      <p:ext uri="{BB962C8B-B14F-4D97-AF65-F5344CB8AC3E}">
        <p14:creationId xmlns:p14="http://schemas.microsoft.com/office/powerpoint/2010/main" val="356882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048000" y="285748"/>
            <a:ext cx="4724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dirty="0" smtClean="0">
                <a:solidFill>
                  <a:schemeClr val="tx2"/>
                </a:solidFill>
              </a:rPr>
              <a:t>…What is HTTPS?</a:t>
            </a:r>
            <a:endParaRPr lang="en-IN" sz="4000" b="1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67400" y="4860430"/>
            <a:ext cx="2246489" cy="225920"/>
          </a:xfrm>
        </p:spPr>
        <p:txBody>
          <a:bodyPr/>
          <a:lstStyle/>
          <a:p>
            <a:r>
              <a:rPr lang="en-US" sz="1050" dirty="0" smtClean="0">
                <a:solidFill>
                  <a:schemeClr val="tx1">
                    <a:lumMod val="65000"/>
                  </a:schemeClr>
                </a:solidFill>
              </a:rPr>
              <a:t>Dr. </a:t>
            </a:r>
            <a:r>
              <a:rPr lang="en-US" sz="1050" dirty="0" err="1" smtClean="0">
                <a:solidFill>
                  <a:schemeClr val="tx1">
                    <a:lumMod val="65000"/>
                  </a:schemeClr>
                </a:solidFill>
              </a:rPr>
              <a:t>Ganesan</a:t>
            </a:r>
            <a:r>
              <a:rPr lang="en-US" sz="1050" dirty="0" smtClean="0">
                <a:solidFill>
                  <a:schemeClr val="tx1">
                    <a:lumMod val="65000"/>
                  </a:schemeClr>
                </a:solidFill>
              </a:rPr>
              <a:t> R, VIT Chennai</a:t>
            </a:r>
            <a:endParaRPr lang="en-US" sz="105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8374" y="946487"/>
            <a:ext cx="5791200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When HTTPS are used, the following elements of the communication are encrypted:</a:t>
            </a:r>
          </a:p>
          <a:p>
            <a:pPr marL="742950" lvl="1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URL of the requested document</a:t>
            </a:r>
          </a:p>
          <a:p>
            <a:pPr marL="742950" lvl="1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Contents of the document</a:t>
            </a:r>
          </a:p>
          <a:p>
            <a:pPr marL="742950" lvl="1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Contents of the browser forms (filled in by browser user)</a:t>
            </a:r>
          </a:p>
          <a:p>
            <a:pPr marL="742950" lvl="1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Cookies sent from browser to server and from server to browser</a:t>
            </a:r>
          </a:p>
          <a:p>
            <a:pPr marL="742950" lvl="1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Content of HTTP header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486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2286000" y="285748"/>
            <a:ext cx="61722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dirty="0" smtClean="0">
                <a:solidFill>
                  <a:schemeClr val="tx2"/>
                </a:solidFill>
              </a:rPr>
              <a:t>HTTPS Connection Initiation</a:t>
            </a:r>
            <a:endParaRPr lang="en-IN" sz="4000" b="1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67400" y="4860430"/>
            <a:ext cx="2246489" cy="225920"/>
          </a:xfrm>
        </p:spPr>
        <p:txBody>
          <a:bodyPr/>
          <a:lstStyle/>
          <a:p>
            <a:r>
              <a:rPr lang="en-US" sz="1050" dirty="0" smtClean="0">
                <a:solidFill>
                  <a:schemeClr val="tx1">
                    <a:lumMod val="65000"/>
                  </a:schemeClr>
                </a:solidFill>
              </a:rPr>
              <a:t>Dr. </a:t>
            </a:r>
            <a:r>
              <a:rPr lang="en-US" sz="1050" dirty="0" err="1" smtClean="0">
                <a:solidFill>
                  <a:schemeClr val="tx1">
                    <a:lumMod val="65000"/>
                  </a:schemeClr>
                </a:solidFill>
              </a:rPr>
              <a:t>Ganesan</a:t>
            </a:r>
            <a:r>
              <a:rPr lang="en-US" sz="1050" dirty="0" smtClean="0">
                <a:solidFill>
                  <a:schemeClr val="tx1">
                    <a:lumMod val="65000"/>
                  </a:schemeClr>
                </a:solidFill>
              </a:rPr>
              <a:t> R, VIT Chennai</a:t>
            </a:r>
            <a:endParaRPr lang="en-US" sz="105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038797"/>
            <a:ext cx="5762625" cy="3714750"/>
          </a:xfrm>
          <a:prstGeom prst="rect">
            <a:avLst/>
          </a:prstGeom>
          <a:scene3d>
            <a:camera prst="perspectiveLeft"/>
            <a:lightRig rig="threePt" dir="t"/>
          </a:scene3d>
          <a:sp3d>
            <a:bevelT/>
            <a:bevelB/>
          </a:sp3d>
        </p:spPr>
      </p:pic>
    </p:spTree>
    <p:extLst>
      <p:ext uri="{BB962C8B-B14F-4D97-AF65-F5344CB8AC3E}">
        <p14:creationId xmlns:p14="http://schemas.microsoft.com/office/powerpoint/2010/main" val="331376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2286000" y="285748"/>
            <a:ext cx="61722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dirty="0" smtClean="0">
                <a:solidFill>
                  <a:schemeClr val="tx2"/>
                </a:solidFill>
              </a:rPr>
              <a:t>HTTPS Connection Closure</a:t>
            </a:r>
            <a:endParaRPr lang="en-IN" sz="4000" b="1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67400" y="4860430"/>
            <a:ext cx="2246489" cy="225920"/>
          </a:xfrm>
        </p:spPr>
        <p:txBody>
          <a:bodyPr/>
          <a:lstStyle/>
          <a:p>
            <a:r>
              <a:rPr lang="en-US" sz="1050" dirty="0" smtClean="0">
                <a:solidFill>
                  <a:schemeClr val="tx1">
                    <a:lumMod val="65000"/>
                  </a:schemeClr>
                </a:solidFill>
              </a:rPr>
              <a:t>Dr. </a:t>
            </a:r>
            <a:r>
              <a:rPr lang="en-US" sz="1050" dirty="0" err="1" smtClean="0">
                <a:solidFill>
                  <a:schemeClr val="tx1">
                    <a:lumMod val="65000"/>
                  </a:schemeClr>
                </a:solidFill>
              </a:rPr>
              <a:t>Ganesan</a:t>
            </a:r>
            <a:r>
              <a:rPr lang="en-US" sz="1050" dirty="0" smtClean="0">
                <a:solidFill>
                  <a:schemeClr val="tx1">
                    <a:lumMod val="65000"/>
                  </a:schemeClr>
                </a:solidFill>
              </a:rPr>
              <a:t> R, VIT Chennai</a:t>
            </a:r>
            <a:endParaRPr lang="en-US" sz="105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35077" y="946487"/>
            <a:ext cx="613272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HTTP Client or Server can indicate the closing of a connection by including a line in an HTTP Record :“Connection: Close” 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Closure of a connection involves closing underlying TCP connection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Proper way to close connection – Each side should use TLS alert protocol to send a message “</a:t>
            </a:r>
            <a:r>
              <a:rPr lang="en-US" sz="2000" dirty="0" err="1"/>
              <a:t>c</a:t>
            </a:r>
            <a:r>
              <a:rPr lang="en-US" sz="2000" dirty="0" err="1" smtClean="0"/>
              <a:t>lose_notify</a:t>
            </a:r>
            <a:r>
              <a:rPr lang="en-US" sz="2000" dirty="0" smtClean="0"/>
              <a:t>” alert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419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2514600" y="340178"/>
            <a:ext cx="6324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 smtClean="0">
                <a:solidFill>
                  <a:schemeClr val="tx2"/>
                </a:solidFill>
              </a:rPr>
              <a:t>Additional Learning Resources</a:t>
            </a:r>
            <a:endParaRPr lang="en-IN" sz="3500" b="1" dirty="0">
              <a:solidFill>
                <a:schemeClr val="tx2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67400" y="4860430"/>
            <a:ext cx="2246489" cy="225920"/>
          </a:xfrm>
        </p:spPr>
        <p:txBody>
          <a:bodyPr/>
          <a:lstStyle/>
          <a:p>
            <a:r>
              <a:rPr lang="en-US" sz="1050" dirty="0" smtClean="0">
                <a:solidFill>
                  <a:schemeClr val="tx1">
                    <a:lumMod val="65000"/>
                  </a:schemeClr>
                </a:solidFill>
              </a:rPr>
              <a:t>Dr. </a:t>
            </a:r>
            <a:r>
              <a:rPr lang="en-US" sz="1050" dirty="0" err="1" smtClean="0">
                <a:solidFill>
                  <a:schemeClr val="tx1">
                    <a:lumMod val="65000"/>
                  </a:schemeClr>
                </a:solidFill>
              </a:rPr>
              <a:t>Ganesan</a:t>
            </a:r>
            <a:r>
              <a:rPr lang="en-US" sz="1050" dirty="0" smtClean="0">
                <a:solidFill>
                  <a:schemeClr val="tx1">
                    <a:lumMod val="65000"/>
                  </a:schemeClr>
                </a:solidFill>
              </a:rPr>
              <a:t> R, VIT Chennai</a:t>
            </a:r>
            <a:endParaRPr lang="en-US" sz="105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19400" y="998658"/>
            <a:ext cx="627017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TCP/IP Protocol Suite, </a:t>
            </a:r>
            <a:r>
              <a:rPr lang="en-US" sz="2000" dirty="0"/>
              <a:t>Behrouz A. </a:t>
            </a:r>
            <a:r>
              <a:rPr lang="en-US" sz="2000" dirty="0" err="1" smtClean="0"/>
              <a:t>Forouzan</a:t>
            </a:r>
            <a:r>
              <a:rPr lang="en-US" sz="2000" dirty="0" smtClean="0"/>
              <a:t>, McGraw Hill, 4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Edition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Cryptography and Network Security, William Stallings, Prentice Hall, 5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Edition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HTTPS</a:t>
            </a:r>
            <a:r>
              <a:rPr lang="en-US" sz="2000" dirty="0" smtClean="0"/>
              <a:t> </a:t>
            </a:r>
            <a:r>
              <a:rPr lang="en-US" sz="2000" dirty="0" smtClean="0"/>
              <a:t>online resource: </a:t>
            </a:r>
            <a:r>
              <a:rPr lang="en-US" sz="2000" dirty="0">
                <a:hlinkClick r:id="rId2"/>
              </a:rPr>
              <a:t>https://en.wikipedia.org/wiki/HTTPS</a:t>
            </a:r>
            <a:endParaRPr lang="en-US" sz="2000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/>
              <a:t>     </a:t>
            </a:r>
            <a:r>
              <a:rPr lang="en-US" sz="2000" dirty="0">
                <a:hlinkClick r:id="rId3"/>
              </a:rPr>
              <a:t>https://www.tutorialsteacher.com/https/what-is-https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18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200400" y="340178"/>
            <a:ext cx="50292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 smtClean="0">
                <a:solidFill>
                  <a:schemeClr val="tx2"/>
                </a:solidFill>
              </a:rPr>
              <a:t>Practice Quiz : Self-Check</a:t>
            </a:r>
            <a:endParaRPr lang="en-IN" sz="3500" b="1" dirty="0">
              <a:solidFill>
                <a:schemeClr val="tx2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67400" y="4860430"/>
            <a:ext cx="2246489" cy="225920"/>
          </a:xfrm>
        </p:spPr>
        <p:txBody>
          <a:bodyPr/>
          <a:lstStyle/>
          <a:p>
            <a:r>
              <a:rPr lang="en-US" sz="1050" dirty="0" smtClean="0">
                <a:solidFill>
                  <a:schemeClr val="tx1">
                    <a:lumMod val="65000"/>
                  </a:schemeClr>
                </a:solidFill>
              </a:rPr>
              <a:t>Dr. </a:t>
            </a:r>
            <a:r>
              <a:rPr lang="en-US" sz="1050" dirty="0" err="1" smtClean="0">
                <a:solidFill>
                  <a:schemeClr val="tx1">
                    <a:lumMod val="65000"/>
                  </a:schemeClr>
                </a:solidFill>
              </a:rPr>
              <a:t>Ganesan</a:t>
            </a:r>
            <a:r>
              <a:rPr lang="en-US" sz="1050" dirty="0" smtClean="0">
                <a:solidFill>
                  <a:schemeClr val="tx1">
                    <a:lumMod val="65000"/>
                  </a:schemeClr>
                </a:solidFill>
              </a:rPr>
              <a:t> R, VIT Chennai</a:t>
            </a:r>
            <a:endParaRPr lang="en-US" sz="105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8374" y="998658"/>
            <a:ext cx="5791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Click below link for the self-check (2 Questions)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hlinkClick r:id="rId2"/>
              </a:rPr>
              <a:t>https://</a:t>
            </a:r>
            <a:r>
              <a:rPr lang="en-US" sz="2000" dirty="0" smtClean="0">
                <a:solidFill>
                  <a:schemeClr val="tx2"/>
                </a:solidFill>
                <a:hlinkClick r:id="rId2"/>
              </a:rPr>
              <a:t>forms.gle/GQGec7RcgY9e9KccA</a:t>
            </a:r>
            <a:endParaRPr lang="en-US" sz="2000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4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3528</TotalTime>
  <Words>312</Words>
  <Application>Microsoft Office PowerPoint</Application>
  <PresentationFormat>On-screen Show (16:9)</PresentationFormat>
  <Paragraphs>42</Paragraphs>
  <Slides>9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Perspective</vt:lpstr>
      <vt:lpstr>CSE1004  Network &amp; 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vitbpl</dc:creator>
  <cp:lastModifiedBy>Windows User</cp:lastModifiedBy>
  <cp:revision>306</cp:revision>
  <dcterms:created xsi:type="dcterms:W3CDTF">2006-08-16T00:00:00Z</dcterms:created>
  <dcterms:modified xsi:type="dcterms:W3CDTF">2020-07-01T09:49:10Z</dcterms:modified>
</cp:coreProperties>
</file>